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7" r:id="rId5"/>
    <p:sldId id="262" r:id="rId6"/>
    <p:sldId id="263" r:id="rId7"/>
    <p:sldId id="268" r:id="rId8"/>
    <p:sldId id="274" r:id="rId9"/>
    <p:sldId id="275" r:id="rId10"/>
    <p:sldId id="269" r:id="rId11"/>
    <p:sldId id="264" r:id="rId12"/>
    <p:sldId id="270" r:id="rId13"/>
    <p:sldId id="271" r:id="rId14"/>
    <p:sldId id="265" r:id="rId15"/>
    <p:sldId id="26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3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-717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254693-E825-4C00-9493-73E5747BAA65}" type="datetimeFigureOut">
              <a:rPr lang="en-US" smtClean="0"/>
              <a:pPr/>
              <a:t>6/12/2018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8C4728-DC40-47E2-B667-F4033249C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6778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1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white"/>
                </a:solidFill>
              </a:rPr>
              <a:pPr/>
              <a:t>6/12/2018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40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white"/>
                </a:solidFill>
              </a:rPr>
              <a:pPr/>
              <a:t>6/12/2018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71735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68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white"/>
                </a:solidFill>
              </a:rPr>
              <a:pPr/>
              <a:t>6/12/2018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2355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1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4728-DC40-47E2-B667-F4033249CC6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45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254693-E825-4C00-9493-73E5747BAA65}" type="datetimeFigureOut">
              <a:rPr lang="en-US" smtClean="0">
                <a:solidFill>
                  <a:prstClr val="white"/>
                </a:solidFill>
              </a:rPr>
              <a:pPr/>
              <a:t>6/12/2018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8C4728-DC40-47E2-B667-F4033249CC61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26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8E254693-E825-4C00-9493-73E5747BAA65}" type="datetimeFigureOut">
              <a:rPr lang="en-US" smtClean="0">
                <a:solidFill>
                  <a:prstClr val="black"/>
                </a:solidFill>
              </a:rPr>
              <a:pPr defTabSz="914400"/>
              <a:t>6/12/2018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IN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028C4728-DC40-47E2-B667-F4033249CC61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8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5729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Visvesvaraya Technological university</a:t>
            </a:r>
            <a:r>
              <a:rPr lang="en-US" sz="2800" b="1" dirty="0">
                <a:solidFill>
                  <a:prstClr val="black"/>
                </a:solidFill>
              </a:rPr>
              <a:t/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“jnana sangama”Belagavi-590018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rgbClr val="39639D">
                      <a:tint val="70000"/>
                      <a:satMod val="200000"/>
                    </a:srgbClr>
                  </a:gs>
                  <a:gs pos="40000">
                    <a:srgbClr val="39639D">
                      <a:tint val="90000"/>
                      <a:satMod val="130000"/>
                    </a:srgbClr>
                  </a:gs>
                  <a:gs pos="50000">
                    <a:srgbClr val="39639D">
                      <a:tint val="90000"/>
                      <a:satMod val="130000"/>
                    </a:srgbClr>
                  </a:gs>
                  <a:gs pos="68000">
                    <a:srgbClr val="39639D">
                      <a:tint val="90000"/>
                      <a:satMod val="130000"/>
                    </a:srgbClr>
                  </a:gs>
                  <a:gs pos="100000">
                    <a:srgbClr val="39639D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39639D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3" name="Picture 2" descr="VTU-logo.jpg-728x1024-360x5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20" y="142853"/>
            <a:ext cx="928694" cy="1305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5380" y="1259602"/>
            <a:ext cx="91440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b="1" dirty="0">
                <a:ln>
                  <a:prstDash val="solid"/>
                </a:ln>
                <a:solidFill>
                  <a:srgbClr val="0602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TITLE</a:t>
            </a:r>
          </a:p>
          <a:p>
            <a:pPr algn="ctr" defTabSz="914400"/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Tahoma" panose="020B0604030504040204" pitchFamily="34" charset="0"/>
                <a:cs typeface="Aparajita" panose="020B0604020202020204" pitchFamily="34" charset="0"/>
              </a:rPr>
              <a:t>ANTHROPOMORPIC  ROBOTIC  HAND</a:t>
            </a:r>
          </a:p>
          <a:p>
            <a:pPr algn="ctr"/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Tahoma" panose="020B0604030504040204" pitchFamily="34" charset="0"/>
                <a:cs typeface="Aparajita" panose="020B0604020202020204" pitchFamily="34" charset="0"/>
              </a:rPr>
              <a:t>( CONTROL OVER TELEMANIPULATION AND </a:t>
            </a:r>
          </a:p>
          <a:p>
            <a:pPr algn="ctr"/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Tahoma" panose="020B0604030504040204" pitchFamily="34" charset="0"/>
                <a:cs typeface="Aparajita" panose="020B0604020202020204" pitchFamily="34" charset="0"/>
              </a:rPr>
              <a:t>MYOSENSORS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Tahoma" panose="020B0604030504040204" pitchFamily="34" charset="0"/>
                <a:cs typeface="Aparajita" panose="020B0604020202020204" pitchFamily="34" charset="0"/>
              </a:rPr>
              <a:t>)</a:t>
            </a:r>
          </a:p>
          <a:p>
            <a:pPr algn="ctr" defTabSz="914400"/>
            <a:endParaRPr lang="en-US" b="1" dirty="0">
              <a:ln>
                <a:prstDash val="solid"/>
              </a:ln>
              <a:solidFill>
                <a:srgbClr val="06023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75" t="14350" r="30283" b="15987"/>
          <a:stretch/>
        </p:blipFill>
        <p:spPr bwMode="auto">
          <a:xfrm>
            <a:off x="5453058" y="2436258"/>
            <a:ext cx="1285884" cy="10641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000" y="4572008"/>
            <a:ext cx="9144000" cy="171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prstClr val="black"/>
                </a:solidFill>
              </a:rPr>
              <a:t>   </a:t>
            </a:r>
          </a:p>
          <a:p>
            <a:pPr marL="0" indent="0">
              <a:buNone/>
            </a:pPr>
            <a:r>
              <a:rPr lang="en-IN" sz="1400" b="1" dirty="0">
                <a:solidFill>
                  <a:prstClr val="black"/>
                </a:solidFill>
              </a:rPr>
              <a:t>    Submitted by:                                                                                                Internal guide:   </a:t>
            </a:r>
            <a:endParaRPr lang="en-IN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IN" sz="1400" b="1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</a:t>
            </a:r>
            <a:r>
              <a:rPr lang="en-IN" sz="1400" b="1" dirty="0" smtClean="0">
                <a:solidFill>
                  <a:prstClr val="black"/>
                </a:solidFill>
              </a:rPr>
              <a:t>Assistant professor</a:t>
            </a:r>
            <a:endParaRPr lang="en-IN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IN" sz="1200" b="1" dirty="0">
                <a:solidFill>
                  <a:srgbClr val="030119"/>
                </a:solidFill>
              </a:rPr>
              <a:t>           Jyothi yadav       (1GD14EC018)                                                                                     Mr. Mahesh  </a:t>
            </a:r>
            <a:r>
              <a:rPr lang="en-IN" sz="1200" b="1" dirty="0" err="1">
                <a:solidFill>
                  <a:srgbClr val="030119"/>
                </a:solidFill>
              </a:rPr>
              <a:t>Hiremath</a:t>
            </a:r>
            <a:r>
              <a:rPr lang="en-IN" sz="1200" b="1" dirty="0">
                <a:solidFill>
                  <a:srgbClr val="030119"/>
                </a:solidFill>
              </a:rPr>
              <a:t>    </a:t>
            </a:r>
          </a:p>
          <a:p>
            <a:pPr marL="0" indent="0">
              <a:buNone/>
            </a:pPr>
            <a:r>
              <a:rPr lang="en-IN" sz="1200" b="1" dirty="0">
                <a:solidFill>
                  <a:srgbClr val="030119"/>
                </a:solidFill>
              </a:rPr>
              <a:t>           </a:t>
            </a:r>
            <a:r>
              <a:rPr lang="en-IN" sz="1200" b="1" dirty="0" err="1">
                <a:solidFill>
                  <a:srgbClr val="030119"/>
                </a:solidFill>
              </a:rPr>
              <a:t>Srinivas</a:t>
            </a:r>
            <a:r>
              <a:rPr lang="en-IN" sz="1200" b="1" dirty="0">
                <a:solidFill>
                  <a:srgbClr val="030119"/>
                </a:solidFill>
              </a:rPr>
              <a:t> </a:t>
            </a:r>
            <a:r>
              <a:rPr lang="en-IN" sz="1200" b="1" dirty="0" err="1">
                <a:solidFill>
                  <a:srgbClr val="030119"/>
                </a:solidFill>
              </a:rPr>
              <a:t>shinde</a:t>
            </a:r>
            <a:r>
              <a:rPr lang="en-IN" sz="1200" b="1" dirty="0">
                <a:solidFill>
                  <a:srgbClr val="030119"/>
                </a:solidFill>
              </a:rPr>
              <a:t>  (1GD14EC039)           </a:t>
            </a:r>
          </a:p>
          <a:p>
            <a:pPr marL="0" indent="0">
              <a:buNone/>
            </a:pPr>
            <a:endParaRPr lang="en-IN" sz="20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50043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GOPALAN COLLEGE OF ENGINEERING AND MANAGEMENT</a:t>
            </a:r>
          </a:p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BACHELOR OF ENGINEERING</a:t>
            </a:r>
          </a:p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ELECTRONICS AND COMMUNICATION</a:t>
            </a:r>
            <a:endParaRPr lang="en-I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426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327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Position sensor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9890" y="1092445"/>
            <a:ext cx="1048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As their name implies, </a:t>
            </a:r>
            <a:r>
              <a:rPr lang="en-IN" b="1" dirty="0"/>
              <a:t>Position Sensors</a:t>
            </a:r>
            <a:r>
              <a:rPr lang="en-IN" dirty="0"/>
              <a:t> detect the position of something which means that they are referenced either to or from some fixed point or position. These types of sensors provide a “positional” feedback.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3782" y="2440862"/>
            <a:ext cx="1016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most commonly used of all the “Position Sensors”, is the </a:t>
            </a:r>
            <a:r>
              <a:rPr lang="en-IN" i="1" dirty="0"/>
              <a:t>potentiometer</a:t>
            </a:r>
            <a:r>
              <a:rPr lang="en-IN" dirty="0"/>
              <a:t> because it is an inexpensive and easy to use position sensor.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9708" y="3731491"/>
            <a:ext cx="1948873" cy="111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/>
              <a:t>microcontroler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4211781" y="4128654"/>
            <a:ext cx="1099127" cy="3140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486400" y="3740726"/>
            <a:ext cx="1948872" cy="1071419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Dc gear motor with TSA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66180" y="4073235"/>
            <a:ext cx="1016000" cy="360218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8885381" y="3703782"/>
            <a:ext cx="2050472" cy="113607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Finger actuation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2946399" y="5597236"/>
            <a:ext cx="2632364" cy="3325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 rot="10800000">
            <a:off x="7643086" y="5578763"/>
            <a:ext cx="2350655" cy="3509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5597237" y="5213927"/>
            <a:ext cx="19304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Feedback using PS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9781307" y="4904510"/>
            <a:ext cx="397166" cy="96058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 rot="10800000">
            <a:off x="2844800" y="4812145"/>
            <a:ext cx="360218" cy="10523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0155" y="317241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rotary position sensor design and fabrication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3" y="1048548"/>
            <a:ext cx="2711515" cy="2292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666" y="1260985"/>
            <a:ext cx="804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Commercially available Position encoders are placed at the back of the  motor that provides closed loop feed back by tracking the speed of motor shaft</a:t>
            </a:r>
            <a:endParaRPr lang="en-IN" dirty="0"/>
          </a:p>
        </p:txBody>
      </p:sp>
      <p:pic>
        <p:nvPicPr>
          <p:cNvPr id="6" name="Picture 5" descr="io1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46" y="4795988"/>
            <a:ext cx="3789040" cy="18738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81735"/>
            <a:ext cx="804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most commonly used of all the “Position Sensors”, is the </a:t>
            </a:r>
            <a:r>
              <a:rPr lang="en-IN" i="1" dirty="0"/>
              <a:t>potentiometer</a:t>
            </a:r>
            <a:r>
              <a:rPr lang="en-IN" dirty="0"/>
              <a:t> because it is an inexpensive and easy to use position sensor.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2C91F3-CDF3-47EC-B0AA-4BC4FCF0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639090" y="1930852"/>
            <a:ext cx="2599997" cy="2862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7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CF0BF5-EBD4-418C-9195-83CCEC7403C9}"/>
              </a:ext>
            </a:extLst>
          </p:cNvPr>
          <p:cNvSpPr txBox="1"/>
          <p:nvPr/>
        </p:nvSpPr>
        <p:spPr>
          <a:xfrm>
            <a:off x="-60102" y="425003"/>
            <a:ext cx="12252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limited size problem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472F30-A798-4ADD-B32C-48783115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8" y="1239591"/>
            <a:ext cx="396551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06015C-1878-4A0A-A01A-935F2E6DAB99}"/>
              </a:ext>
            </a:extLst>
          </p:cNvPr>
          <p:cNvSpPr txBox="1"/>
          <p:nvPr/>
        </p:nvSpPr>
        <p:spPr>
          <a:xfrm>
            <a:off x="5267459" y="1738648"/>
            <a:ext cx="692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human hand has a dimension of about 94 x 84 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E98608-A232-4DD9-992B-E6ABCB2E852E}"/>
              </a:ext>
            </a:extLst>
          </p:cNvPr>
          <p:cNvSpPr txBox="1"/>
          <p:nvPr/>
        </p:nvSpPr>
        <p:spPr>
          <a:xfrm>
            <a:off x="5267460" y="2511380"/>
            <a:ext cx="673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properly use the limited size of the hand was one of our major issue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79D354-C6C5-4AC1-863A-A1C177C40D92}"/>
              </a:ext>
            </a:extLst>
          </p:cNvPr>
          <p:cNvSpPr txBox="1"/>
          <p:nvPr/>
        </p:nvSpPr>
        <p:spPr>
          <a:xfrm>
            <a:off x="5452059" y="3721994"/>
            <a:ext cx="673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though our linear actuator design were compact and very efficient with high torque its impossible to place and actuate  30 – 32 linear actuator in 94x84 mm space</a:t>
            </a:r>
          </a:p>
        </p:txBody>
      </p:sp>
    </p:spTree>
    <p:extLst>
      <p:ext uri="{BB962C8B-B14F-4D97-AF65-F5344CB8AC3E}">
        <p14:creationId xmlns="" xmlns:p14="http://schemas.microsoft.com/office/powerpoint/2010/main" val="17270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7F9951-370C-4D9D-B571-87C22ACCCDD5}"/>
              </a:ext>
            </a:extLst>
          </p:cNvPr>
          <p:cNvSpPr txBox="1"/>
          <p:nvPr/>
        </p:nvSpPr>
        <p:spPr>
          <a:xfrm>
            <a:off x="0" y="37348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link and drive mechanism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DD21B8-A881-4411-A7E6-78BBFA4E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5" y="3235817"/>
            <a:ext cx="2993846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8D6A03-9AC3-4B89-9242-D05677CFB717}"/>
              </a:ext>
            </a:extLst>
          </p:cNvPr>
          <p:cNvSpPr txBox="1"/>
          <p:nvPr/>
        </p:nvSpPr>
        <p:spPr>
          <a:xfrm>
            <a:off x="5125792" y="1545465"/>
            <a:ext cx="706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one end of the link is connected to the knuckle</a:t>
            </a:r>
          </a:p>
          <a:p>
            <a:r>
              <a:rPr lang="en-US" dirty="0"/>
              <a:t>And the other end to pip joint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696597-E8D3-4967-8459-0518321A76C3}"/>
              </a:ext>
            </a:extLst>
          </p:cNvPr>
          <p:cNvSpPr txBox="1"/>
          <p:nvPr/>
        </p:nvSpPr>
        <p:spPr>
          <a:xfrm>
            <a:off x="5125792" y="2589486"/>
            <a:ext cx="69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simple link mechanism  eliminates the use of 1 linear actuators per finger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446C51-5BB4-4A22-ABAA-3B91A3F6E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08" y="573543"/>
            <a:ext cx="3806473" cy="4945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7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34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Spring return mechanism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30" y="2701442"/>
            <a:ext cx="4049008" cy="3944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B543C9-180A-4142-B80C-2DEE5FD3D09C}"/>
              </a:ext>
            </a:extLst>
          </p:cNvPr>
          <p:cNvSpPr txBox="1"/>
          <p:nvPr/>
        </p:nvSpPr>
        <p:spPr>
          <a:xfrm>
            <a:off x="4520485" y="1197735"/>
            <a:ext cx="767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end of the retracting spring is anchored  into the spring housing . The other end of spring  is connected to the nylon string  the other end of the sting is then  connected to the knuckle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F8A31C-1AE3-47F5-BC80-266895604131}"/>
              </a:ext>
            </a:extLst>
          </p:cNvPr>
          <p:cNvSpPr txBox="1"/>
          <p:nvPr/>
        </p:nvSpPr>
        <p:spPr>
          <a:xfrm>
            <a:off x="4578439" y="2364641"/>
            <a:ext cx="755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simple but very effective mechanism further eliminates the use of 2 linear actuators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57DD51-D540-42A7-860F-C44F229B47DA}"/>
              </a:ext>
            </a:extLst>
          </p:cNvPr>
          <p:cNvSpPr txBox="1"/>
          <p:nvPr/>
        </p:nvSpPr>
        <p:spPr>
          <a:xfrm>
            <a:off x="1388709" y="4986548"/>
            <a:ext cx="741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tensile strength strings are used for twisted string actuation and also the spring  mechanism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3583852-C6AA-4881-B874-C6ABB505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70" y="3491465"/>
            <a:ext cx="1026713" cy="1026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CB45D5B-42D1-4875-AEA6-CFA768E7CA37}"/>
              </a:ext>
            </a:extLst>
          </p:cNvPr>
          <p:cNvSpPr txBox="1"/>
          <p:nvPr/>
        </p:nvSpPr>
        <p:spPr>
          <a:xfrm>
            <a:off x="5817749" y="3743211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Extension</a:t>
            </a:r>
          </a:p>
          <a:p>
            <a:r>
              <a:rPr lang="en-US" sz="1400" dirty="0"/>
              <a:t> springs</a:t>
            </a:r>
            <a:endParaRPr lang="en-IN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CB8F1B-9999-4BD0-BBAD-C5007962A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9" r="5052"/>
          <a:stretch/>
        </p:blipFill>
        <p:spPr>
          <a:xfrm>
            <a:off x="566670" y="225386"/>
            <a:ext cx="3245476" cy="4292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4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233" y="20601"/>
            <a:ext cx="770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Finger cross-sectional design  </a:t>
            </a:r>
            <a:endParaRPr lang="en-IN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2" y="389933"/>
            <a:ext cx="4624873" cy="592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17" y="2192499"/>
            <a:ext cx="1026713" cy="989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17" y="913664"/>
            <a:ext cx="1026713" cy="102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17" y="4713522"/>
            <a:ext cx="1026713" cy="1071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45996" y="1165410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Extension</a:t>
            </a:r>
          </a:p>
          <a:p>
            <a:r>
              <a:rPr lang="en-US" sz="1400" dirty="0"/>
              <a:t> springs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945996" y="2425509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Ball bearings</a:t>
            </a:r>
          </a:p>
          <a:p>
            <a:r>
              <a:rPr lang="en-US" sz="1400" dirty="0"/>
              <a:t>--6x13x5</a:t>
            </a:r>
            <a:endParaRPr lang="en-IN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5197" y="4987641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Gear motor</a:t>
            </a:r>
          </a:p>
          <a:p>
            <a:r>
              <a:rPr lang="en-US" sz="1400" dirty="0"/>
              <a:t>--300 :1</a:t>
            </a:r>
            <a:endParaRPr lang="en-IN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99F023-09BD-4494-A918-E96A1B824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252" y="1165410"/>
            <a:ext cx="1367119" cy="13671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90D19FC-B01D-480D-97C3-E5606C9BAF59}"/>
              </a:ext>
            </a:extLst>
          </p:cNvPr>
          <p:cNvSpPr txBox="1"/>
          <p:nvPr/>
        </p:nvSpPr>
        <p:spPr>
          <a:xfrm>
            <a:off x="242047" y="1427020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Silicon</a:t>
            </a:r>
          </a:p>
          <a:p>
            <a:r>
              <a:rPr lang="en-US" sz="1600" dirty="0"/>
              <a:t>skin</a:t>
            </a:r>
          </a:p>
        </p:txBody>
      </p:sp>
    </p:spTree>
    <p:extLst>
      <p:ext uri="{BB962C8B-B14F-4D97-AF65-F5344CB8AC3E}">
        <p14:creationId xmlns="" xmlns:p14="http://schemas.microsoft.com/office/powerpoint/2010/main" val="21049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463056" cy="657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93" y="315376"/>
            <a:ext cx="1180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PROTOTYPE V1</a:t>
            </a:r>
            <a:endParaRPr lang="en-IN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49" y="1857365"/>
            <a:ext cx="619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Redesigned finger mechanism for more compact and high mobility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000749" y="4008546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Stable with no backlash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964959" y="2932956"/>
            <a:ext cx="619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Highly  sensitive and compliant with force feedback 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-171400"/>
            <a:ext cx="6000792" cy="7929618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flipV="1">
            <a:off x="1523968" y="857232"/>
            <a:ext cx="4857784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4762491" y="1000108"/>
            <a:ext cx="1619261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2762227" y="1142984"/>
            <a:ext cx="3524275" cy="428628"/>
          </a:xfrm>
          <a:prstGeom prst="bentConnector3">
            <a:avLst>
              <a:gd name="adj1" fmla="val 887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62755" y="785794"/>
            <a:ext cx="1619261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M2 screws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2952728" y="2285992"/>
            <a:ext cx="3524275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4762491" y="2428868"/>
            <a:ext cx="171451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62755" y="2143116"/>
            <a:ext cx="1809763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Position sensor</a:t>
            </a:r>
            <a:endParaRPr lang="en-IN" dirty="0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2285974" y="3286124"/>
            <a:ext cx="4191029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3714734" y="3429000"/>
            <a:ext cx="2762269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857741" y="4000504"/>
            <a:ext cx="1524011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62755" y="3214686"/>
            <a:ext cx="1809763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linkage</a:t>
            </a:r>
            <a:endParaRPr lang="en-IN" dirty="0"/>
          </a:p>
        </p:txBody>
      </p:sp>
      <p:cxnSp>
        <p:nvCxnSpPr>
          <p:cNvPr id="29" name="Elbow Connector 28"/>
          <p:cNvCxnSpPr/>
          <p:nvPr/>
        </p:nvCxnSpPr>
        <p:spPr>
          <a:xfrm>
            <a:off x="1523968" y="3929066"/>
            <a:ext cx="485778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62755" y="4188777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Ballbearing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5429245" y="142852"/>
            <a:ext cx="331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EXPLODED  FRONT 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OR HOU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653557" cy="6858000"/>
          </a:xfrm>
          <a:prstGeom prst="rect">
            <a:avLst/>
          </a:prstGeom>
        </p:spPr>
      </p:pic>
      <p:pic>
        <p:nvPicPr>
          <p:cNvPr id="6" name="Picture 5" descr="MOTOR HO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1" y="357167"/>
            <a:ext cx="14192307" cy="5857915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flipV="1">
            <a:off x="2381225" y="3321843"/>
            <a:ext cx="3047980" cy="14644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7620011" y="3286124"/>
            <a:ext cx="3238523" cy="16430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72100" y="3000372"/>
            <a:ext cx="1905013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DC GEARED </a:t>
            </a:r>
          </a:p>
          <a:p>
            <a:pPr algn="ctr"/>
            <a:r>
              <a:rPr lang="en-IN" dirty="0" smtClean="0"/>
              <a:t>MOTOR</a:t>
            </a: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2666976" y="785794"/>
            <a:ext cx="2952771" cy="14287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2190723" y="928670"/>
            <a:ext cx="3429024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10248" y="714356"/>
            <a:ext cx="1809763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TENDONS</a:t>
            </a:r>
          </a:p>
          <a:p>
            <a:pPr algn="ctr"/>
            <a:r>
              <a:rPr lang="en-IN" dirty="0" smtClean="0"/>
              <a:t>CABEL  sleeve</a:t>
            </a:r>
            <a:endParaRPr lang="en-IN" dirty="0"/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7810512" y="1285860"/>
            <a:ext cx="1905013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7810512" y="1000108"/>
            <a:ext cx="1809763" cy="857256"/>
          </a:xfrm>
          <a:prstGeom prst="bentConnector3">
            <a:avLst>
              <a:gd name="adj1" fmla="val 315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Motor driver L298N </a:t>
            </a:r>
            <a:endParaRPr lang="en-IN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63" y="3507726"/>
            <a:ext cx="7066032" cy="335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9339"/>
            <a:ext cx="7645400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0256" y="1268760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full-bridge driver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57" y="2060849"/>
            <a:ext cx="379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monolithic circuit with 15 pin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0256" y="3212976"/>
            <a:ext cx="370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 5v– 46v , 2A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00257" y="4005065"/>
            <a:ext cx="379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filter circuit and  diodes to prevent back EMF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4947" y="340551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ANTHROPOMORPIC  ROBOTIC  HAND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CONTROL OVER TELEMANIPULATION AND 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MYOSENSORS )</a:t>
            </a:r>
          </a:p>
        </p:txBody>
      </p:sp>
      <p:pic>
        <p:nvPicPr>
          <p:cNvPr id="7" name="Picture 6" descr="thumb-1920-11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1244"/>
            <a:ext cx="11793894" cy="4436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94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764704"/>
            <a:ext cx="5455929" cy="306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3293009"/>
            <a:ext cx="5455929" cy="3239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89" y="39537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ATmega328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56106" y="1844824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 : AVR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7679" y="2524254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voltage : 5V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6177" y="319017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Memory : 32kb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7679" y="3889242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speed : 16Mhz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7679" y="4543662"/>
            <a:ext cx="266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in pins : 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9646" y="5198082"/>
            <a:ext cx="27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i/o pins :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89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477" y="188641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Bluetooth</a:t>
            </a:r>
            <a:r>
              <a:rPr lang="en-US" dirty="0" smtClean="0"/>
              <a:t> </a:t>
            </a:r>
            <a:r>
              <a:rPr lang="en-US" b="1" dirty="0" smtClean="0"/>
              <a:t>interface HC-05</a:t>
            </a:r>
          </a:p>
          <a:p>
            <a:pPr algn="ct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834971"/>
            <a:ext cx="6336704" cy="2714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2224" y="1340768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: 2.4GHz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12224" y="2192148"/>
            <a:ext cx="407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Modulation : GSFK (Gaussian frequency shift keying)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12225" y="3221839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power : 4db , class2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2225" y="4005065"/>
            <a:ext cx="40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: Authentication and encryption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12224" y="5157192"/>
            <a:ext cx="418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 : +3.3vDC 50mA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9403" y="4195655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HC-05 module is an easy to use Bluetooth SPP (Serial Port Protocol) module, designed for transparent wireless serial connection setup.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1424" y="4949706"/>
            <a:ext cx="112805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UART interface with programmable baud rate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With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integrated antenna </a:t>
            </a:r>
          </a:p>
        </p:txBody>
      </p:sp>
    </p:spTree>
    <p:extLst>
      <p:ext uri="{BB962C8B-B14F-4D97-AF65-F5344CB8AC3E}">
        <p14:creationId xmlns:p14="http://schemas.microsoft.com/office/powerpoint/2010/main" xmlns="" val="369548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2" y="2690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Closed loop control with feedback  </a:t>
            </a:r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711" y="546613"/>
            <a:ext cx="9754961" cy="5849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3659" y="5589241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supply </a:t>
            </a:r>
          </a:p>
          <a:p>
            <a:pPr algn="ctr"/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5891" y="30394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Atmega</a:t>
            </a:r>
            <a:r>
              <a:rPr lang="en-US" dirty="0" smtClean="0"/>
              <a:t> 328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6896" y="3829691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driver</a:t>
            </a:r>
          </a:p>
          <a:p>
            <a:r>
              <a:rPr lang="en-US" dirty="0" smtClean="0"/>
              <a:t>L298n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8188" y="3183360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motor</a:t>
            </a:r>
          </a:p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68342" y="227687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10k pot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0884" y="2514070"/>
            <a:ext cx="503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</a:p>
          <a:p>
            <a:r>
              <a:rPr lang="en-US" dirty="0" smtClean="0"/>
              <a:t>D3</a:t>
            </a:r>
          </a:p>
          <a:p>
            <a:r>
              <a:rPr lang="en-US" dirty="0" smtClean="0"/>
              <a:t>D5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86036" y="2583195"/>
            <a:ext cx="107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</a:p>
          <a:p>
            <a:r>
              <a:rPr lang="en-US" dirty="0" smtClean="0"/>
              <a:t>M2</a:t>
            </a:r>
          </a:p>
          <a:p>
            <a:r>
              <a:rPr lang="en-US" dirty="0" smtClean="0"/>
              <a:t>PWM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0915" y="2767557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GND    5V     a0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544021" y="1831830"/>
            <a:ext cx="576064" cy="1698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B</a:t>
            </a:r>
            <a:endParaRPr lang="en-US" sz="900" b="1" dirty="0"/>
          </a:p>
          <a:p>
            <a:pPr algn="ctr"/>
            <a:r>
              <a:rPr lang="en-US" sz="900" b="1" dirty="0" smtClean="0"/>
              <a:t>L</a:t>
            </a:r>
          </a:p>
          <a:p>
            <a:pPr algn="ctr"/>
            <a:r>
              <a:rPr lang="en-US" sz="900" b="1" dirty="0" smtClean="0"/>
              <a:t>U</a:t>
            </a:r>
          </a:p>
          <a:p>
            <a:pPr algn="ctr"/>
            <a:r>
              <a:rPr lang="en-US" sz="900" b="1" dirty="0" smtClean="0"/>
              <a:t>E</a:t>
            </a:r>
          </a:p>
          <a:p>
            <a:pPr algn="ctr"/>
            <a:r>
              <a:rPr lang="en-US" sz="900" b="1" dirty="0" smtClean="0"/>
              <a:t>T</a:t>
            </a:r>
          </a:p>
          <a:p>
            <a:pPr algn="ctr"/>
            <a:r>
              <a:rPr lang="en-US" sz="900" b="1" dirty="0" smtClean="0"/>
              <a:t>O</a:t>
            </a:r>
          </a:p>
          <a:p>
            <a:pPr algn="ctr"/>
            <a:r>
              <a:rPr lang="en-US" sz="900" b="1" dirty="0" smtClean="0"/>
              <a:t>O</a:t>
            </a:r>
          </a:p>
          <a:p>
            <a:pPr algn="ctr"/>
            <a:r>
              <a:rPr lang="en-US" sz="900" b="1" dirty="0"/>
              <a:t>T</a:t>
            </a:r>
            <a:endParaRPr lang="en-US" sz="900" b="1" dirty="0" smtClean="0"/>
          </a:p>
          <a:p>
            <a:pPr algn="ctr"/>
            <a:r>
              <a:rPr lang="en-US" sz="900" b="1" dirty="0"/>
              <a:t>H</a:t>
            </a:r>
            <a:endParaRPr lang="en-US" sz="900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03445" y="3039419"/>
            <a:ext cx="672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03445" y="3331518"/>
            <a:ext cx="732683" cy="2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07152" y="3178809"/>
            <a:ext cx="767557" cy="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03445" y="2930478"/>
            <a:ext cx="672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11640" y="28864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VCC</a:t>
            </a:r>
          </a:p>
          <a:p>
            <a:r>
              <a:rPr lang="en-US" sz="800" dirty="0" smtClean="0"/>
              <a:t>GND</a:t>
            </a:r>
          </a:p>
          <a:p>
            <a:r>
              <a:rPr lang="en-US" sz="800" dirty="0" smtClean="0"/>
              <a:t>RX</a:t>
            </a:r>
          </a:p>
          <a:p>
            <a:r>
              <a:rPr lang="en-US" sz="800" dirty="0" smtClean="0"/>
              <a:t>TX</a:t>
            </a:r>
            <a:endParaRPr 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5360" y="378352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HC-05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66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5"/>
            <a:ext cx="7310437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63334" y="11663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8919" y="747343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SET-UP I/O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33181" y="1497995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LOOP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8924" y="2276872"/>
            <a:ext cx="1797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GET WANTED POSITION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2289446" y="2902442"/>
            <a:ext cx="1777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GET CURRENT POSITION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461284" y="3573596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CALCULATE GAP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1285" y="4106363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CALCULATE SPEED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626193" y="4747321"/>
            <a:ext cx="110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IF CA &lt; WA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697948" y="4687804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YES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763333" y="5245219"/>
            <a:ext cx="388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NO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3697948" y="5560230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YES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680895" y="6022112"/>
            <a:ext cx="388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NO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725457" y="5686456"/>
            <a:ext cx="119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IF CA &gt;WA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195821" y="464729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</a:t>
            </a:r>
          </a:p>
          <a:p>
            <a:r>
              <a:rPr lang="en-US" sz="1200" dirty="0" smtClean="0"/>
              <a:t>CW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7141" y="55141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</a:t>
            </a:r>
          </a:p>
          <a:p>
            <a:r>
              <a:rPr lang="en-US" sz="1200" dirty="0" smtClean="0"/>
              <a:t>CCW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35894" y="610914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STOP</a:t>
            </a:r>
            <a:endParaRPr lang="en-US" sz="1400" dirty="0"/>
          </a:p>
        </p:txBody>
      </p:sp>
      <p:sp>
        <p:nvSpPr>
          <p:cNvPr id="33" name="Down Arrow 32"/>
          <p:cNvSpPr/>
          <p:nvPr/>
        </p:nvSpPr>
        <p:spPr>
          <a:xfrm>
            <a:off x="3113151" y="467921"/>
            <a:ext cx="131511" cy="289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160492" y="1089915"/>
            <a:ext cx="96011" cy="218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H="1">
            <a:off x="3094488" y="1946927"/>
            <a:ext cx="162015" cy="323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148651" y="2670199"/>
            <a:ext cx="96011" cy="18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3148651" y="3253719"/>
            <a:ext cx="78168" cy="25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3160493" y="3835206"/>
            <a:ext cx="60959" cy="24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3148651" y="4367974"/>
            <a:ext cx="60959" cy="213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3160493" y="5245219"/>
            <a:ext cx="60959" cy="253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3148651" y="6065836"/>
            <a:ext cx="60959" cy="197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599722" y="4922369"/>
            <a:ext cx="6137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630408" y="5781966"/>
            <a:ext cx="1041544" cy="56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3221451" y="6215854"/>
            <a:ext cx="2010453" cy="4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0800000">
            <a:off x="5526781" y="1580528"/>
            <a:ext cx="87988" cy="4552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rot="10800000">
            <a:off x="4904727" y="1580529"/>
            <a:ext cx="143160" cy="3998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0800000">
            <a:off x="4429310" y="1580529"/>
            <a:ext cx="135415" cy="313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3594893" y="1615181"/>
            <a:ext cx="1988304" cy="89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43399" y="15429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ALGORITHM FOR CLOSED CONTROL LOOP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0571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35" y="1076579"/>
            <a:ext cx="6054920" cy="5680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8723" y="144804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51" y="195590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ANALOG READ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12838" y="2659723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MAP(523,1023,0,90)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763" y="3331896"/>
            <a:ext cx="292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CONSTRAIN (543,1000,0,90)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63079" y="4198095"/>
            <a:ext cx="173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RETURN CONST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04795" y="480876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2837" y="194840"/>
            <a:ext cx="307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ALGORITHM TO :: GET WANTED POSITION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587" y="0"/>
            <a:ext cx="7310437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00747" y="133544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6880" y="209001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ANALOG READ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0476" y="2885874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MAP(VAL,523,1023,0,90)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3652" y="3747393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VAL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2825" y="454812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0476" y="194156"/>
            <a:ext cx="384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ALGORITHM TO :: GET CURRENT POSITION</a:t>
            </a:r>
            <a:endParaRPr lang="en-US" sz="1600" b="1" dirty="0"/>
          </a:p>
        </p:txBody>
      </p:sp>
      <p:sp>
        <p:nvSpPr>
          <p:cNvPr id="19" name="Down Arrow 18"/>
          <p:cNvSpPr/>
          <p:nvPr/>
        </p:nvSpPr>
        <p:spPr>
          <a:xfrm>
            <a:off x="2927648" y="1772816"/>
            <a:ext cx="9601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927649" y="2348880"/>
            <a:ext cx="6095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927649" y="3029056"/>
            <a:ext cx="60959" cy="399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988607" y="3861048"/>
            <a:ext cx="60959" cy="337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988607" y="4509120"/>
            <a:ext cx="6095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496267" y="4116725"/>
            <a:ext cx="96011" cy="419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496267" y="3331896"/>
            <a:ext cx="96011" cy="38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496267" y="2473966"/>
            <a:ext cx="60959" cy="411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496267" y="1781564"/>
            <a:ext cx="60959" cy="276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42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575491" y="1479189"/>
            <a:ext cx="4716016" cy="419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35" y="1887284"/>
            <a:ext cx="8324099" cy="3511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32656"/>
            <a:ext cx="1243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Existing data glove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72459" y="14753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Myriad-Roman"/>
              </a:rPr>
              <a:t>The </a:t>
            </a:r>
            <a:r>
              <a:rPr lang="en-US" dirty="0">
                <a:latin typeface="Myriad-Roman"/>
              </a:rPr>
              <a:t>Flex Sensor patented technology is based on resistive carbon</a:t>
            </a:r>
          </a:p>
          <a:p>
            <a:r>
              <a:rPr lang="en-US" dirty="0">
                <a:latin typeface="Myriad-Roman"/>
              </a:rPr>
              <a:t>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3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DATAGLOVE SENSOR MODUAL DESIGN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73997"/>
            <a:ext cx="6549593" cy="3711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510" y="586829"/>
            <a:ext cx="6577999" cy="3727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8152" y="4669841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SIDE VIEW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8182" y="4669841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6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021" y="1831830"/>
            <a:ext cx="576064" cy="1698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B</a:t>
            </a:r>
            <a:endParaRPr lang="en-US" sz="900" b="1" dirty="0"/>
          </a:p>
          <a:p>
            <a:pPr algn="ctr"/>
            <a:r>
              <a:rPr lang="en-US" sz="900" b="1" dirty="0" smtClean="0"/>
              <a:t>L</a:t>
            </a:r>
          </a:p>
          <a:p>
            <a:pPr algn="ctr"/>
            <a:r>
              <a:rPr lang="en-US" sz="900" b="1" dirty="0" smtClean="0"/>
              <a:t>U</a:t>
            </a:r>
          </a:p>
          <a:p>
            <a:pPr algn="ctr"/>
            <a:r>
              <a:rPr lang="en-US" sz="900" b="1" dirty="0" smtClean="0"/>
              <a:t>E</a:t>
            </a:r>
          </a:p>
          <a:p>
            <a:pPr algn="ctr"/>
            <a:r>
              <a:rPr lang="en-US" sz="900" b="1" dirty="0" smtClean="0"/>
              <a:t>T</a:t>
            </a:r>
          </a:p>
          <a:p>
            <a:pPr algn="ctr"/>
            <a:r>
              <a:rPr lang="en-US" sz="900" b="1" dirty="0" smtClean="0"/>
              <a:t>O</a:t>
            </a:r>
          </a:p>
          <a:p>
            <a:pPr algn="ctr"/>
            <a:r>
              <a:rPr lang="en-US" sz="900" b="1" dirty="0" smtClean="0"/>
              <a:t>O</a:t>
            </a:r>
          </a:p>
          <a:p>
            <a:pPr algn="ctr"/>
            <a:r>
              <a:rPr lang="en-US" sz="900" b="1" dirty="0"/>
              <a:t>T</a:t>
            </a:r>
            <a:endParaRPr lang="en-US" sz="900" b="1" dirty="0" smtClean="0"/>
          </a:p>
          <a:p>
            <a:pPr algn="ctr"/>
            <a:r>
              <a:rPr lang="en-US" sz="900" b="1" dirty="0"/>
              <a:t>H</a:t>
            </a:r>
            <a:endParaRPr lang="en-US" sz="9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1640" y="29205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VCC</a:t>
            </a:r>
          </a:p>
          <a:p>
            <a:r>
              <a:rPr lang="en-US" sz="800" dirty="0" smtClean="0"/>
              <a:t>GND</a:t>
            </a:r>
          </a:p>
          <a:p>
            <a:r>
              <a:rPr lang="en-US" sz="800" dirty="0" smtClean="0"/>
              <a:t>RX</a:t>
            </a:r>
          </a:p>
          <a:p>
            <a:r>
              <a:rPr lang="en-US" sz="800" dirty="0" smtClean="0"/>
              <a:t>TX</a:t>
            </a:r>
            <a:endParaRPr lang="en-US" sz="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20085" y="3068960"/>
            <a:ext cx="59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20085" y="3212976"/>
            <a:ext cx="59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20085" y="3356992"/>
            <a:ext cx="59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20085" y="3505363"/>
            <a:ext cx="59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75520" y="2780928"/>
            <a:ext cx="2112235" cy="1008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AT mega 328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423926" y="1628800"/>
            <a:ext cx="1056117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Position sensor</a:t>
            </a:r>
            <a:endParaRPr lang="en-US" sz="1200" dirty="0"/>
          </a:p>
        </p:txBody>
      </p:sp>
      <p:sp>
        <p:nvSpPr>
          <p:cNvPr id="14" name="Right Arrow 13"/>
          <p:cNvSpPr/>
          <p:nvPr/>
        </p:nvSpPr>
        <p:spPr>
          <a:xfrm>
            <a:off x="3348840" y="1880828"/>
            <a:ext cx="201622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87755" y="3212976"/>
            <a:ext cx="1536171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48840" y="4555599"/>
            <a:ext cx="201622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323415" y="1917076"/>
            <a:ext cx="60959" cy="846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315913" y="3806799"/>
            <a:ext cx="68460" cy="834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71931" y="2888940"/>
            <a:ext cx="1056117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Position sensor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471931" y="4224167"/>
            <a:ext cx="1056117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Position sensor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3339" y="332656"/>
            <a:ext cx="11905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Block diagram for data glove</a:t>
            </a:r>
          </a:p>
        </p:txBody>
      </p:sp>
    </p:spTree>
    <p:extLst>
      <p:ext uri="{BB962C8B-B14F-4D97-AF65-F5344CB8AC3E}">
        <p14:creationId xmlns:p14="http://schemas.microsoft.com/office/powerpoint/2010/main" xmlns="" val="187340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5" y="26064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Application of data glove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487488" y="1196752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Myriad-Roman"/>
              </a:rPr>
              <a:t>Automotive </a:t>
            </a:r>
            <a:r>
              <a:rPr lang="en-US" dirty="0" smtClean="0">
                <a:latin typeface="Myriad-Roman"/>
              </a:rPr>
              <a:t>controls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Myriad-Roman"/>
              </a:rPr>
              <a:t>Medical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Industrial </a:t>
            </a:r>
            <a:r>
              <a:rPr lang="en-US" dirty="0">
                <a:latin typeface="Myriad-Roman"/>
              </a:rPr>
              <a:t>controls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Computer </a:t>
            </a:r>
            <a:r>
              <a:rPr lang="en-US" dirty="0">
                <a:latin typeface="Myriad-Roman"/>
              </a:rPr>
              <a:t>peripherals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Fitness </a:t>
            </a:r>
            <a:r>
              <a:rPr lang="en-US" dirty="0">
                <a:latin typeface="Myriad-Roman"/>
              </a:rPr>
              <a:t>products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Musical </a:t>
            </a:r>
            <a:r>
              <a:rPr lang="en-US" dirty="0">
                <a:latin typeface="Myriad-Roman"/>
              </a:rPr>
              <a:t>instruments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Measuring </a:t>
            </a:r>
            <a:r>
              <a:rPr lang="en-US" dirty="0">
                <a:latin typeface="Myriad-Roman"/>
              </a:rPr>
              <a:t>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Virtual </a:t>
            </a:r>
            <a:r>
              <a:rPr lang="en-US" dirty="0">
                <a:latin typeface="Myriad-Roman"/>
              </a:rPr>
              <a:t>reality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Consumer </a:t>
            </a:r>
            <a:r>
              <a:rPr lang="en-US" dirty="0">
                <a:latin typeface="Myriad-Roman"/>
              </a:rPr>
              <a:t>products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Myriad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riad-Roman"/>
              </a:rPr>
              <a:t>Physical </a:t>
            </a:r>
            <a:r>
              <a:rPr lang="en-US" dirty="0">
                <a:latin typeface="Myriad-Roman"/>
              </a:rPr>
              <a:t>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733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IN" sz="32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IN" sz="3200" b="1" dirty="0" smtClean="0">
                <a:latin typeface="Calibri" pitchFamily="34" charset="0"/>
                <a:cs typeface="Calibri" pitchFamily="34" charset="0"/>
              </a:rPr>
              <a:t>CONCLUSIONS </a:t>
            </a:r>
          </a:p>
          <a:p>
            <a:pPr algn="ctr">
              <a:buNone/>
            </a:pPr>
            <a:endParaRPr lang="en-IN" sz="3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IN" sz="3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This paper presents a design and actuation system for a prosthetic hand. </a:t>
            </a:r>
          </a:p>
          <a:p>
            <a:pPr algn="just">
              <a:buNone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  The actuation structure was shown to effectively execute grip configurations similar to those found in the three primary grips of the human hand (power, pinch, and lateral). </a:t>
            </a:r>
          </a:p>
          <a:p>
            <a:pPr algn="just">
              <a:buNone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  The design also showed the ability of an </a:t>
            </a:r>
            <a:r>
              <a:rPr lang="en-IN" sz="2800" dirty="0" err="1" smtClean="0">
                <a:latin typeface="Calibri" pitchFamily="34" charset="0"/>
                <a:cs typeface="Calibri" pitchFamily="34" charset="0"/>
              </a:rPr>
              <a:t>underactuated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 and nearly fully actuated kinematic structure to exist in a single actuation system using remarkably different types of actuators, without compromising the required size and weight of the prosthetic hand. </a:t>
            </a:r>
          </a:p>
          <a:p>
            <a:pPr algn="just"/>
            <a:endParaRPr lang="en-IN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44" y="2071678"/>
            <a:ext cx="128588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>
            <a:off x="3238480" y="3429000"/>
            <a:ext cx="857256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 rot="10800000">
            <a:off x="3148569" y="2733093"/>
            <a:ext cx="857256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667240" y="2500306"/>
            <a:ext cx="2071702" cy="14287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Microcontroller</a:t>
            </a:r>
          </a:p>
          <a:p>
            <a:pPr algn="ctr"/>
            <a:endParaRPr lang="en-US" dirty="0"/>
          </a:p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      -ATmega328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024694" y="3357562"/>
            <a:ext cx="857256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 rot="10800000">
            <a:off x="6953256" y="2643182"/>
            <a:ext cx="857256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Smart_glove_sign_language_prototype_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27" y="2143116"/>
            <a:ext cx="2476501" cy="185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95605" y="2357430"/>
            <a:ext cx="12378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Actuation signal</a:t>
            </a:r>
            <a:endParaRPr lang="en-IN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52728" y="3929067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Force feedback</a:t>
            </a:r>
          </a:p>
          <a:p>
            <a:r>
              <a:rPr lang="en-US" sz="1100" dirty="0"/>
              <a:t>( tactile sensor signal)</a:t>
            </a:r>
            <a:endParaRPr lang="en-IN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3257" y="214311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Finger angel </a:t>
            </a:r>
          </a:p>
          <a:p>
            <a:r>
              <a:rPr lang="en-US" sz="1000" dirty="0"/>
              <a:t>signals</a:t>
            </a:r>
            <a:endParaRPr lang="en-IN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4695" y="3857628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Touch signal</a:t>
            </a:r>
            <a:endParaRPr lang="en-IN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39490" y="166253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Overview of the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9550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Mechanical design and fabrication of humanoid robotic hand with multiple control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7736" y="5424115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/>
              <a:t>Telemanipulation</a:t>
            </a:r>
            <a:r>
              <a:rPr lang="en-IN" dirty="0"/>
              <a:t>  using sensor glove</a:t>
            </a:r>
          </a:p>
        </p:txBody>
      </p:sp>
    </p:spTree>
    <p:extLst>
      <p:ext uri="{BB962C8B-B14F-4D97-AF65-F5344CB8AC3E}">
        <p14:creationId xmlns="" xmlns:p14="http://schemas.microsoft.com/office/powerpoint/2010/main" val="22033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5914"/>
            <a:ext cx="1216624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mtClean="0"/>
              <a:t>REFERENCES </a:t>
            </a:r>
            <a:endParaRPr lang="en-IN" sz="2400" b="1" dirty="0" smtClean="0"/>
          </a:p>
          <a:p>
            <a:pPr algn="ctr"/>
            <a:endParaRPr lang="en-IN" sz="1600" dirty="0" smtClean="0"/>
          </a:p>
          <a:p>
            <a:r>
              <a:rPr lang="en-IN" sz="1600" dirty="0" smtClean="0"/>
              <a:t> </a:t>
            </a:r>
            <a:r>
              <a:rPr lang="en-IN" sz="1600" dirty="0"/>
              <a:t>[1]  </a:t>
            </a:r>
            <a:r>
              <a:rPr lang="en-IN" sz="1600" dirty="0" err="1"/>
              <a:t>Bicchi</a:t>
            </a:r>
            <a:r>
              <a:rPr lang="en-IN" sz="1600" dirty="0"/>
              <a:t>, A., 2000, “Hands for dexterous manipulation and robust grasping: a difficult road toward simplicity”, IEEE   Transactions on Robotics and Automation, 16(6):652-662</a:t>
            </a:r>
            <a:r>
              <a:rPr lang="en-IN" sz="1600" dirty="0" smtClean="0"/>
              <a:t>.</a:t>
            </a:r>
          </a:p>
          <a:p>
            <a:endParaRPr lang="en-IN" sz="1600" dirty="0"/>
          </a:p>
          <a:p>
            <a:r>
              <a:rPr lang="en-IN" sz="1600" dirty="0" smtClean="0"/>
              <a:t> </a:t>
            </a:r>
            <a:r>
              <a:rPr lang="en-IN" sz="1600" dirty="0"/>
              <a:t>[2]  </a:t>
            </a:r>
            <a:r>
              <a:rPr lang="en-IN" sz="1600" dirty="0" err="1"/>
              <a:t>Foegelle</a:t>
            </a:r>
            <a:r>
              <a:rPr lang="en-IN" sz="1600" dirty="0"/>
              <a:t>, M., Li, K., </a:t>
            </a:r>
            <a:r>
              <a:rPr lang="en-IN" sz="1600" dirty="0" err="1"/>
              <a:t>Pavacic</a:t>
            </a:r>
            <a:r>
              <a:rPr lang="en-IN" sz="1600" dirty="0"/>
              <a:t>, A., Moller, P., “Test &amp; Measurement: Developing a Standard Hand Phantom for Wireless Testing,” [Online]. Available: http://www.wirelessdesignmag.com/ShowPR.aspx?PUBCODE=055&amp; ACCT=0029956&amp;ISSUE=0811&amp;RELTYPE=</a:t>
            </a:r>
            <a:r>
              <a:rPr lang="en-IN" sz="1600" dirty="0" err="1"/>
              <a:t>tm&amp;PRODCODE</a:t>
            </a:r>
            <a:r>
              <a:rPr lang="en-IN" sz="1600" dirty="0"/>
              <a:t>=W02 60&amp;PRODLETT=</a:t>
            </a:r>
            <a:r>
              <a:rPr lang="en-IN" sz="1600" dirty="0" err="1"/>
              <a:t>A&amp;CommonCount</a:t>
            </a:r>
            <a:r>
              <a:rPr lang="en-IN" sz="1600" dirty="0"/>
              <a:t>=0, </a:t>
            </a:r>
            <a:endParaRPr lang="en-IN" sz="1600" dirty="0" smtClean="0"/>
          </a:p>
          <a:p>
            <a:endParaRPr lang="en-IN" sz="1600" dirty="0"/>
          </a:p>
          <a:p>
            <a:r>
              <a:rPr lang="en-IN" sz="1600" dirty="0" smtClean="0"/>
              <a:t>[</a:t>
            </a:r>
            <a:r>
              <a:rPr lang="en-IN" sz="1600" dirty="0"/>
              <a:t>3] </a:t>
            </a:r>
            <a:r>
              <a:rPr lang="en-IN" sz="1600" dirty="0" err="1"/>
              <a:t>Norkin</a:t>
            </a:r>
            <a:r>
              <a:rPr lang="en-IN" sz="1600" dirty="0"/>
              <a:t>, C., </a:t>
            </a:r>
            <a:r>
              <a:rPr lang="en-IN" sz="1600" dirty="0" err="1"/>
              <a:t>Levangie</a:t>
            </a:r>
            <a:r>
              <a:rPr lang="en-IN" sz="1600" dirty="0"/>
              <a:t>, P., 1992, Joint Structure &amp; Function: A Comprehensive Analysis: Second Edition, F. A. Davis Publications, 262-299</a:t>
            </a:r>
            <a:r>
              <a:rPr lang="en-IN" sz="1600" dirty="0" smtClean="0"/>
              <a:t>.</a:t>
            </a:r>
          </a:p>
          <a:p>
            <a:endParaRPr lang="en-IN" sz="1600" dirty="0"/>
          </a:p>
          <a:p>
            <a:r>
              <a:rPr lang="en-IN" sz="1600" dirty="0" smtClean="0"/>
              <a:t> </a:t>
            </a:r>
            <a:r>
              <a:rPr lang="en-IN" sz="1600" dirty="0"/>
              <a:t>[4] Nelson, D. L. “Tendon Laceration Page,” [Online]. Available: http://www.davidlnelson.md/Tendon_laceration.htm,  </a:t>
            </a:r>
            <a:endParaRPr lang="en-IN" sz="1600" dirty="0" smtClean="0"/>
          </a:p>
          <a:p>
            <a:endParaRPr lang="en-IN" sz="1600" dirty="0"/>
          </a:p>
          <a:p>
            <a:r>
              <a:rPr lang="en-IN" sz="1600" dirty="0" smtClean="0"/>
              <a:t>[</a:t>
            </a:r>
            <a:r>
              <a:rPr lang="en-IN" sz="1600" dirty="0"/>
              <a:t>5] Valero-Cuevas, F. J., </a:t>
            </a:r>
            <a:r>
              <a:rPr lang="en-IN" sz="1600" dirty="0" err="1"/>
              <a:t>Towles</a:t>
            </a:r>
            <a:r>
              <a:rPr lang="en-IN" sz="1600" dirty="0"/>
              <a:t>, J. D., </a:t>
            </a:r>
            <a:r>
              <a:rPr lang="en-IN" sz="1600" dirty="0" err="1"/>
              <a:t>Hentz</a:t>
            </a:r>
            <a:r>
              <a:rPr lang="en-IN" sz="1600" dirty="0"/>
              <a:t>, V. R.,  “Quantification of fingertip force reduction in the forefinger following simulated paralysis of extensor and intrinsic muscles,” Journal of Biomechanics 33 (2000) 1601-1609. </a:t>
            </a:r>
            <a:endParaRPr lang="en-IN" sz="1600" dirty="0" smtClean="0"/>
          </a:p>
          <a:p>
            <a:endParaRPr lang="en-IN" sz="1600" dirty="0"/>
          </a:p>
          <a:p>
            <a:r>
              <a:rPr lang="en-IN" sz="1600" dirty="0" smtClean="0"/>
              <a:t>[</a:t>
            </a:r>
            <a:r>
              <a:rPr lang="en-IN" sz="1600" dirty="0"/>
              <a:t>6] Kevin G. Keenan, K. G., Veronica J. Santos, V. J.,  </a:t>
            </a:r>
            <a:r>
              <a:rPr lang="en-IN" sz="1600" dirty="0" err="1"/>
              <a:t>Venkadesan</a:t>
            </a:r>
            <a:r>
              <a:rPr lang="en-IN" sz="1600" dirty="0"/>
              <a:t>, M. and Valero-Cuevas, F.J., Maximal Voluntary Fingertip Force Production Is Not Limited by Movement Speed in Combined Motion and Force Tasks, The Journal of Neuroscience, July 8, 2009 • 29(27):8784–8789. [</a:t>
            </a:r>
          </a:p>
        </p:txBody>
      </p:sp>
    </p:spTree>
    <p:extLst>
      <p:ext uri="{BB962C8B-B14F-4D97-AF65-F5344CB8AC3E}">
        <p14:creationId xmlns="" xmlns:p14="http://schemas.microsoft.com/office/powerpoint/2010/main" val="22116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43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Mechanizing  the bio movement </a:t>
            </a:r>
          </a:p>
        </p:txBody>
      </p:sp>
      <p:pic>
        <p:nvPicPr>
          <p:cNvPr id="3" name="Picture 2" descr="hand_finger_joint_ana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68450"/>
            <a:ext cx="3860800" cy="386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1424" y="1302327"/>
            <a:ext cx="460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human hand has 5 complex fingers With 3 independent joints for each finger   </a:t>
            </a:r>
          </a:p>
        </p:txBody>
      </p:sp>
      <p:sp>
        <p:nvSpPr>
          <p:cNvPr id="5" name="Oval 4"/>
          <p:cNvSpPr/>
          <p:nvPr/>
        </p:nvSpPr>
        <p:spPr>
          <a:xfrm>
            <a:off x="5892800" y="2041236"/>
            <a:ext cx="378691" cy="39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5791199" y="1976581"/>
            <a:ext cx="591128" cy="5634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rot="10800000" flipH="1">
            <a:off x="5791198" y="1487055"/>
            <a:ext cx="9237" cy="771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6"/>
          </p:cNvCxnSpPr>
          <p:nvPr/>
        </p:nvCxnSpPr>
        <p:spPr>
          <a:xfrm flipH="1" flipV="1">
            <a:off x="6299199" y="1450109"/>
            <a:ext cx="83128" cy="808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791200" y="1405466"/>
            <a:ext cx="511079" cy="53879"/>
          </a:xfrm>
          <a:custGeom>
            <a:avLst/>
            <a:gdLst>
              <a:gd name="connsiteX0" fmla="*/ 0 w 511079"/>
              <a:gd name="connsiteY0" fmla="*/ 53879 h 53879"/>
              <a:gd name="connsiteX1" fmla="*/ 508000 w 511079"/>
              <a:gd name="connsiteY1" fmla="*/ 7697 h 53879"/>
              <a:gd name="connsiteX2" fmla="*/ 0 w 511079"/>
              <a:gd name="connsiteY2" fmla="*/ 53879 h 5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079" h="53879">
                <a:moveTo>
                  <a:pt x="0" y="53879"/>
                </a:moveTo>
                <a:cubicBezTo>
                  <a:pt x="0" y="53879"/>
                  <a:pt x="511079" y="15394"/>
                  <a:pt x="508000" y="7697"/>
                </a:cubicBezTo>
                <a:cubicBezTo>
                  <a:pt x="504921" y="0"/>
                  <a:pt x="0" y="53879"/>
                  <a:pt x="0" y="538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91562" y="2249055"/>
            <a:ext cx="55418" cy="1279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 rot="5400000">
            <a:off x="5737811" y="2483170"/>
            <a:ext cx="165638" cy="114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5264726" y="3131126"/>
            <a:ext cx="1034473" cy="3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 flipV="1">
            <a:off x="5855853" y="2470727"/>
            <a:ext cx="92364" cy="26554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08436" y="2332182"/>
            <a:ext cx="92364" cy="25907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47853" y="4567382"/>
            <a:ext cx="701963" cy="7112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LA1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0726" y="4544290"/>
            <a:ext cx="748145" cy="73891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LA2</a:t>
            </a:r>
          </a:p>
        </p:txBody>
      </p:sp>
      <p:sp>
        <p:nvSpPr>
          <p:cNvPr id="33" name="Oval 32"/>
          <p:cNvSpPr/>
          <p:nvPr/>
        </p:nvSpPr>
        <p:spPr>
          <a:xfrm>
            <a:off x="5985163" y="2161308"/>
            <a:ext cx="184728" cy="203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7581900" y="2453986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15 joints require  30 linear actuators with additional 10 for side flex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66182" y="3833091"/>
            <a:ext cx="452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Human palm is approx 9x9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568" y="821094"/>
            <a:ext cx="770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High torque linear muscle mechanics using TSA principal</a:t>
            </a:r>
            <a:endParaRPr lang="en-IN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2988" y="1190426"/>
            <a:ext cx="35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(Twisted string actuation)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7" y="1375092"/>
            <a:ext cx="3627761" cy="1645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3841" y="2379306"/>
            <a:ext cx="802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TSA is a mechanical process in which a group of parallel fiber strands</a:t>
            </a:r>
          </a:p>
          <a:p>
            <a:r>
              <a:rPr lang="en-US" dirty="0"/>
              <a:t>Of same length are helically wound in order to decrease the  over all axial length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376"/>
            <a:ext cx="5099957" cy="1929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FFDB57-EC41-446F-8B1D-83226D175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84710" y="2777974"/>
            <a:ext cx="3537909" cy="4344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71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Industrial grade high torque geared motor</a:t>
            </a:r>
            <a:endParaRPr lang="en-IN" sz="2000" b="1" dirty="0"/>
          </a:p>
        </p:txBody>
      </p:sp>
      <p:pic>
        <p:nvPicPr>
          <p:cNvPr id="3" name="Picture 2" descr="IMG-20180311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2" y="1911607"/>
            <a:ext cx="3213808" cy="2203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6982" y="1911607"/>
            <a:ext cx="5923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gear motor has a cross section of 10 x 12mm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6890" y="26780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12v high power carbon brushes</a:t>
            </a:r>
          </a:p>
          <a:p>
            <a:r>
              <a:rPr lang="en-US" b="1" dirty="0"/>
              <a:t> </a:t>
            </a:r>
            <a:r>
              <a:rPr lang="en-US" dirty="0"/>
              <a:t>gear ratio       </a:t>
            </a:r>
            <a:r>
              <a:rPr lang="en-US" b="1" dirty="0"/>
              <a:t>298:1 </a:t>
            </a:r>
            <a:endParaRPr lang="en-US" dirty="0"/>
          </a:p>
          <a:p>
            <a:r>
              <a:rPr lang="en-US" dirty="0"/>
              <a:t> speed            </a:t>
            </a:r>
            <a:r>
              <a:rPr lang="en-US" b="1" dirty="0"/>
              <a:t>100rpm  </a:t>
            </a:r>
            <a:endParaRPr lang="en-US" dirty="0"/>
          </a:p>
          <a:p>
            <a:r>
              <a:rPr lang="en-US" dirty="0"/>
              <a:t> Torque           </a:t>
            </a:r>
            <a:r>
              <a:rPr lang="en-US" b="1" dirty="0"/>
              <a:t>70 </a:t>
            </a:r>
            <a:r>
              <a:rPr lang="en-US" b="1" dirty="0" err="1"/>
              <a:t>N.m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017818" y="4876800"/>
            <a:ext cx="1570182" cy="7573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Low torque</a:t>
            </a:r>
          </a:p>
          <a:p>
            <a:pPr algn="ctr"/>
            <a:r>
              <a:rPr lang="en-IN" dirty="0"/>
              <a:t>High rpm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81963" y="5089237"/>
            <a:ext cx="1043709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047347" y="4858326"/>
            <a:ext cx="1727200" cy="7666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High torque</a:t>
            </a:r>
          </a:p>
          <a:p>
            <a:pPr algn="ctr"/>
            <a:r>
              <a:rPr lang="en-IN" dirty="0"/>
              <a:t>Low rpm</a:t>
            </a:r>
          </a:p>
        </p:txBody>
      </p:sp>
    </p:spTree>
    <p:extLst>
      <p:ext uri="{BB962C8B-B14F-4D97-AF65-F5344CB8AC3E}">
        <p14:creationId xmlns="" xmlns:p14="http://schemas.microsoft.com/office/powerpoint/2010/main" val="16453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78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3D designing and 3D printing</a:t>
            </a:r>
          </a:p>
        </p:txBody>
      </p:sp>
      <p:pic>
        <p:nvPicPr>
          <p:cNvPr id="3" name="Picture 2" descr="123d-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855"/>
            <a:ext cx="7260500" cy="3744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800" y="1006764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Complex small parts are designed using 123D Autodesk open source free software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0909" y="2700482"/>
            <a:ext cx="434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Conversion of the 3D model into 3D printable files and printing them using 3D printers for more robust and fine quality </a:t>
            </a:r>
          </a:p>
        </p:txBody>
      </p:sp>
      <p:pic>
        <p:nvPicPr>
          <p:cNvPr id="6" name="Picture 5" descr="C_3DPrinter-BAN-2_20171101_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8109"/>
            <a:ext cx="12191999" cy="235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r hous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0"/>
            <a:ext cx="10437033" cy="5366657"/>
          </a:xfrm>
          <a:prstGeom prst="rect">
            <a:avLst/>
          </a:prstGeom>
        </p:spPr>
      </p:pic>
      <p:pic>
        <p:nvPicPr>
          <p:cNvPr id="3" name="Picture 2" descr="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03" y="1073426"/>
            <a:ext cx="5528623" cy="2813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226" y="616226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3D designed parts using Autodesk</a:t>
            </a:r>
            <a:endParaRPr lang="en-IN" dirty="0"/>
          </a:p>
        </p:txBody>
      </p:sp>
      <p:pic>
        <p:nvPicPr>
          <p:cNvPr id="5" name="Picture 4" descr="th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697" y="4218215"/>
            <a:ext cx="5187042" cy="2639785"/>
          </a:xfrm>
          <a:prstGeom prst="rect">
            <a:avLst/>
          </a:prstGeom>
        </p:spPr>
      </p:pic>
      <p:pic>
        <p:nvPicPr>
          <p:cNvPr id="6" name="Picture 5" descr="tw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61" y="3667538"/>
            <a:ext cx="5870589" cy="2987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655" y="640281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3D designed parts using Autodesk</a:t>
            </a:r>
            <a:endParaRPr lang="en-IN" dirty="0"/>
          </a:p>
        </p:txBody>
      </p:sp>
      <p:pic>
        <p:nvPicPr>
          <p:cNvPr id="3" name="Picture 2" descr="motor chu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76"/>
            <a:ext cx="7245244" cy="3744136"/>
          </a:xfrm>
          <a:prstGeom prst="rect">
            <a:avLst/>
          </a:prstGeom>
        </p:spPr>
      </p:pic>
      <p:pic>
        <p:nvPicPr>
          <p:cNvPr id="4" name="Picture 3" descr="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30" y="904125"/>
            <a:ext cx="6251970" cy="3181747"/>
          </a:xfrm>
          <a:prstGeom prst="rect">
            <a:avLst/>
          </a:prstGeom>
        </p:spPr>
      </p:pic>
      <p:pic>
        <p:nvPicPr>
          <p:cNvPr id="5" name="Picture 4" descr="th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3" y="4138041"/>
            <a:ext cx="5344579" cy="2719959"/>
          </a:xfrm>
          <a:prstGeom prst="rect">
            <a:avLst/>
          </a:prstGeom>
        </p:spPr>
      </p:pic>
      <p:pic>
        <p:nvPicPr>
          <p:cNvPr id="6" name="Picture 5" descr="tw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013" y="3994752"/>
            <a:ext cx="5000301" cy="25447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945</TotalTime>
  <Words>1218</Words>
  <Application>Microsoft Office PowerPoint</Application>
  <PresentationFormat>Custom</PresentationFormat>
  <Paragraphs>251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</dc:creator>
  <cp:lastModifiedBy>jyothi yadav</cp:lastModifiedBy>
  <cp:revision>90</cp:revision>
  <dcterms:created xsi:type="dcterms:W3CDTF">2018-03-11T06:19:17Z</dcterms:created>
  <dcterms:modified xsi:type="dcterms:W3CDTF">2018-06-12T04:14:13Z</dcterms:modified>
</cp:coreProperties>
</file>